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6D2"/>
    <a:srgbClr val="FF8D3F"/>
    <a:srgbClr val="756867"/>
    <a:srgbClr val="52908B"/>
    <a:srgbClr val="527CA3"/>
    <a:srgbClr val="E29930"/>
    <a:srgbClr val="217CA3"/>
    <a:srgbClr val="FAAF08"/>
    <a:srgbClr val="FEF3E2"/>
    <a:srgbClr val="FA8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00" y="1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4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69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2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5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7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4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27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50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16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B4F2-3FEA-4610-8462-10F761FE376B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EA83-1E17-43FE-982E-D7787D66A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77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22530"/>
          <a:stretch/>
        </p:blipFill>
        <p:spPr>
          <a:xfrm rot="5400000">
            <a:off x="2380608" y="2652746"/>
            <a:ext cx="3852068" cy="51027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19040" r="17904" b="18700"/>
          <a:stretch/>
        </p:blipFill>
        <p:spPr>
          <a:xfrm>
            <a:off x="1750711" y="1967"/>
            <a:ext cx="5107289" cy="351048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7BBFF97-DF2D-425B-A666-DDAE48FA19B8}"/>
              </a:ext>
            </a:extLst>
          </p:cNvPr>
          <p:cNvSpPr/>
          <p:nvPr/>
        </p:nvSpPr>
        <p:spPr>
          <a:xfrm>
            <a:off x="1762538" y="7125388"/>
            <a:ext cx="5095462" cy="2786919"/>
          </a:xfrm>
          <a:prstGeom prst="rect">
            <a:avLst/>
          </a:prstGeom>
          <a:solidFill>
            <a:srgbClr val="F5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9361C787-CEE6-4B61-83F2-28CE1B653113}"/>
              </a:ext>
            </a:extLst>
          </p:cNvPr>
          <p:cNvSpPr/>
          <p:nvPr/>
        </p:nvSpPr>
        <p:spPr>
          <a:xfrm>
            <a:off x="1587559" y="6965219"/>
            <a:ext cx="579147" cy="592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AA543142-66B2-4D3D-9946-C0E04888D30A}"/>
              </a:ext>
            </a:extLst>
          </p:cNvPr>
          <p:cNvSpPr/>
          <p:nvPr/>
        </p:nvSpPr>
        <p:spPr>
          <a:xfrm>
            <a:off x="1836990" y="9534304"/>
            <a:ext cx="375803" cy="351789"/>
          </a:xfrm>
          <a:prstGeom prst="ellipse">
            <a:avLst/>
          </a:prstGeom>
          <a:solidFill>
            <a:srgbClr val="FFF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6E28517-2891-471A-960C-CD0238511753}"/>
              </a:ext>
            </a:extLst>
          </p:cNvPr>
          <p:cNvSpPr/>
          <p:nvPr/>
        </p:nvSpPr>
        <p:spPr>
          <a:xfrm>
            <a:off x="0" y="0"/>
            <a:ext cx="1762539" cy="9906000"/>
          </a:xfrm>
          <a:prstGeom prst="rect">
            <a:avLst/>
          </a:prstGeom>
          <a:solidFill>
            <a:srgbClr val="31A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1A9B8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AE20E5-CC16-41F7-B0E4-3C1D1DB41603}"/>
              </a:ext>
            </a:extLst>
          </p:cNvPr>
          <p:cNvSpPr txBox="1"/>
          <p:nvPr/>
        </p:nvSpPr>
        <p:spPr>
          <a:xfrm>
            <a:off x="1208109" y="132522"/>
            <a:ext cx="461665" cy="5009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沖縄県立沖縄水産高等学校　海洋サイエンス科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EAACDC4-C8F9-4D9D-95EC-6BD21CB8342B}"/>
              </a:ext>
            </a:extLst>
          </p:cNvPr>
          <p:cNvSpPr/>
          <p:nvPr/>
        </p:nvSpPr>
        <p:spPr>
          <a:xfrm>
            <a:off x="90665" y="5292075"/>
            <a:ext cx="1579109" cy="62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A740E6-6300-4657-A6A1-BCF7A355A97F}"/>
              </a:ext>
            </a:extLst>
          </p:cNvPr>
          <p:cNvSpPr txBox="1"/>
          <p:nvPr/>
        </p:nvSpPr>
        <p:spPr>
          <a:xfrm>
            <a:off x="0" y="5429223"/>
            <a:ext cx="186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 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4F7E1D7-C344-49F3-8CDF-64DFE4A2055B}"/>
              </a:ext>
            </a:extLst>
          </p:cNvPr>
          <p:cNvSpPr txBox="1"/>
          <p:nvPr/>
        </p:nvSpPr>
        <p:spPr>
          <a:xfrm>
            <a:off x="157803" y="132522"/>
            <a:ext cx="1107996" cy="5009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6000" b="1" dirty="0">
                <a:solidFill>
                  <a:srgbClr val="F5BE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海洋生物類型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F259EE-0BE0-47AE-8152-658500A755A1}"/>
              </a:ext>
            </a:extLst>
          </p:cNvPr>
          <p:cNvSpPr txBox="1"/>
          <p:nvPr/>
        </p:nvSpPr>
        <p:spPr>
          <a:xfrm>
            <a:off x="-20457" y="6109725"/>
            <a:ext cx="179004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専門教科・科目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・水産海洋基礎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・漁業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・資源増殖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・海洋生物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・ダイビング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・小型船舶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 など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1CEB273-F60C-48F6-8E9F-B7819721BB9E}"/>
              </a:ext>
            </a:extLst>
          </p:cNvPr>
          <p:cNvSpPr/>
          <p:nvPr/>
        </p:nvSpPr>
        <p:spPr>
          <a:xfrm>
            <a:off x="88303" y="5855049"/>
            <a:ext cx="1583831" cy="62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D69959-E9D6-4ABB-B394-CA5DC63E66E9}"/>
              </a:ext>
            </a:extLst>
          </p:cNvPr>
          <p:cNvSpPr txBox="1"/>
          <p:nvPr/>
        </p:nvSpPr>
        <p:spPr>
          <a:xfrm>
            <a:off x="4948463" y="0"/>
            <a:ext cx="190953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6000" b="1" dirty="0" smtClean="0">
                <a:solidFill>
                  <a:srgbClr val="FF8D3F"/>
                </a:solidFill>
              </a:rPr>
              <a:t>Vol.3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07625A50-0324-4388-8FD6-79600A0EF7A5}"/>
              </a:ext>
            </a:extLst>
          </p:cNvPr>
          <p:cNvGrpSpPr/>
          <p:nvPr/>
        </p:nvGrpSpPr>
        <p:grpSpPr>
          <a:xfrm>
            <a:off x="2204721" y="9493609"/>
            <a:ext cx="381392" cy="346351"/>
            <a:chOff x="-4982817" y="808382"/>
            <a:chExt cx="2399866" cy="227937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2B6320FB-BC41-4149-8829-B903197F21D2}"/>
                </a:ext>
              </a:extLst>
            </p:cNvPr>
            <p:cNvSpPr/>
            <p:nvPr/>
          </p:nvSpPr>
          <p:spPr>
            <a:xfrm>
              <a:off x="-4982817" y="808383"/>
              <a:ext cx="1205947" cy="1139687"/>
            </a:xfrm>
            <a:prstGeom prst="rect">
              <a:avLst/>
            </a:prstGeom>
            <a:solidFill>
              <a:srgbClr val="518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1E273A16-9BA1-4427-8673-CC66776F6EC1}"/>
                </a:ext>
              </a:extLst>
            </p:cNvPr>
            <p:cNvSpPr/>
            <p:nvPr/>
          </p:nvSpPr>
          <p:spPr>
            <a:xfrm>
              <a:off x="-3790871" y="808382"/>
              <a:ext cx="1205947" cy="1139687"/>
            </a:xfrm>
            <a:prstGeom prst="rect">
              <a:avLst/>
            </a:prstGeom>
            <a:solidFill>
              <a:srgbClr val="E0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273DA6DB-D746-468C-9522-94189A022921}"/>
                </a:ext>
              </a:extLst>
            </p:cNvPr>
            <p:cNvSpPr/>
            <p:nvPr/>
          </p:nvSpPr>
          <p:spPr>
            <a:xfrm>
              <a:off x="-3788898" y="1948070"/>
              <a:ext cx="1205947" cy="1139687"/>
            </a:xfrm>
            <a:prstGeom prst="rect">
              <a:avLst/>
            </a:prstGeom>
            <a:solidFill>
              <a:srgbClr val="518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085A6EF-6F0B-4F99-8DC2-EA445B211807}"/>
                </a:ext>
              </a:extLst>
            </p:cNvPr>
            <p:cNvSpPr/>
            <p:nvPr/>
          </p:nvSpPr>
          <p:spPr>
            <a:xfrm>
              <a:off x="-4980844" y="1948070"/>
              <a:ext cx="1205947" cy="1139687"/>
            </a:xfrm>
            <a:prstGeom prst="rect">
              <a:avLst/>
            </a:prstGeom>
            <a:solidFill>
              <a:srgbClr val="E0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055236F-28EE-480F-9580-22444B591FD4}"/>
              </a:ext>
            </a:extLst>
          </p:cNvPr>
          <p:cNvSpPr txBox="1"/>
          <p:nvPr/>
        </p:nvSpPr>
        <p:spPr>
          <a:xfrm>
            <a:off x="2136212" y="9444434"/>
            <a:ext cx="66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生 物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特 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2414908-7583-4CAF-B030-F8AA01C28DF3}"/>
              </a:ext>
            </a:extLst>
          </p:cNvPr>
          <p:cNvSpPr txBox="1"/>
          <p:nvPr/>
        </p:nvSpPr>
        <p:spPr>
          <a:xfrm>
            <a:off x="2549497" y="9409159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タカサゴ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5F9258E-7615-4FCA-A8DB-F7C56B199F9E}"/>
              </a:ext>
            </a:extLst>
          </p:cNvPr>
          <p:cNvSpPr/>
          <p:nvPr/>
        </p:nvSpPr>
        <p:spPr>
          <a:xfrm>
            <a:off x="2590465" y="9657783"/>
            <a:ext cx="1599516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77D2901-F698-46EC-A06C-A4A3B6DF6693}"/>
              </a:ext>
            </a:extLst>
          </p:cNvPr>
          <p:cNvSpPr/>
          <p:nvPr/>
        </p:nvSpPr>
        <p:spPr>
          <a:xfrm>
            <a:off x="6025922" y="8905725"/>
            <a:ext cx="1139686" cy="1139821"/>
          </a:xfrm>
          <a:prstGeom prst="ellipse">
            <a:avLst/>
          </a:prstGeom>
          <a:solidFill>
            <a:srgbClr val="ED6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7CDA7EB8-5713-47A7-B8F0-4F89349A8A0B}"/>
              </a:ext>
            </a:extLst>
          </p:cNvPr>
          <p:cNvSpPr/>
          <p:nvPr/>
        </p:nvSpPr>
        <p:spPr>
          <a:xfrm>
            <a:off x="5687089" y="9028058"/>
            <a:ext cx="458284" cy="447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0072A22-5475-478D-BBB7-557B29AF1EF6}"/>
              </a:ext>
            </a:extLst>
          </p:cNvPr>
          <p:cNvSpPr/>
          <p:nvPr/>
        </p:nvSpPr>
        <p:spPr>
          <a:xfrm>
            <a:off x="5984777" y="7495411"/>
            <a:ext cx="771083" cy="784439"/>
          </a:xfrm>
          <a:prstGeom prst="ellipse">
            <a:avLst/>
          </a:prstGeom>
          <a:solidFill>
            <a:srgbClr val="FFF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69A581FF-B189-4719-95FC-9F2042A5B205}"/>
              </a:ext>
            </a:extLst>
          </p:cNvPr>
          <p:cNvSpPr/>
          <p:nvPr/>
        </p:nvSpPr>
        <p:spPr>
          <a:xfrm>
            <a:off x="5247796" y="8326072"/>
            <a:ext cx="458284" cy="447577"/>
          </a:xfrm>
          <a:prstGeom prst="ellipse">
            <a:avLst/>
          </a:prstGeom>
          <a:solidFill>
            <a:srgbClr val="ED6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AECD4B1-5AB5-48D5-858D-5E7E6C3C9020}"/>
              </a:ext>
            </a:extLst>
          </p:cNvPr>
          <p:cNvSpPr txBox="1"/>
          <p:nvPr/>
        </p:nvSpPr>
        <p:spPr>
          <a:xfrm>
            <a:off x="2167074" y="7144125"/>
            <a:ext cx="246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kumimoji="1" lang="ja-JP" altLang="en-US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楽しさあふれる行事が満載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15503" r="10900" b="8589"/>
          <a:stretch/>
        </p:blipFill>
        <p:spPr>
          <a:xfrm>
            <a:off x="1888321" y="5189633"/>
            <a:ext cx="1828974" cy="140972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528" r="14286" b="5556"/>
          <a:stretch/>
        </p:blipFill>
        <p:spPr>
          <a:xfrm>
            <a:off x="5543141" y="3688658"/>
            <a:ext cx="1039869" cy="928917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2242" r="21481" b="14515"/>
          <a:stretch/>
        </p:blipFill>
        <p:spPr>
          <a:xfrm>
            <a:off x="5055894" y="5850679"/>
            <a:ext cx="1428405" cy="115131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22509" r="28530" b="1888"/>
          <a:stretch/>
        </p:blipFill>
        <p:spPr>
          <a:xfrm>
            <a:off x="2011632" y="247582"/>
            <a:ext cx="1126708" cy="100725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11270" r="10476" b="5485"/>
          <a:stretch/>
        </p:blipFill>
        <p:spPr>
          <a:xfrm>
            <a:off x="5096758" y="2085083"/>
            <a:ext cx="1543401" cy="112420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t="9294" r="17461" b="38219"/>
          <a:stretch/>
        </p:blipFill>
        <p:spPr>
          <a:xfrm>
            <a:off x="2024891" y="2260460"/>
            <a:ext cx="1434200" cy="106279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3871CB-CFFF-467A-A862-2D7680B91AB9}"/>
              </a:ext>
            </a:extLst>
          </p:cNvPr>
          <p:cNvSpPr txBox="1"/>
          <p:nvPr/>
        </p:nvSpPr>
        <p:spPr>
          <a:xfrm>
            <a:off x="2173752" y="7281687"/>
            <a:ext cx="3917504" cy="212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１年間の類型行事</a:t>
            </a:r>
            <a:endParaRPr kumimoji="1" lang="en-US" altLang="ja-JP" sz="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・栽培漁業センター見学（３年）</a:t>
            </a:r>
            <a:endParaRPr kumimoji="1" lang="en-US" altLang="ja-JP" sz="1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・宮古島海洋宿泊実習（２年）</a:t>
            </a:r>
            <a:endParaRPr kumimoji="1" lang="en-US" altLang="ja-JP" sz="1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・シラヒゲウニ 人工受精（２年、３年）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・セリ見学（１年）</a:t>
            </a:r>
            <a:endParaRPr kumimoji="1" lang="en-US" altLang="ja-JP" sz="1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・ビーチクリーン活動（２年）　など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-55389" y="8753675"/>
            <a:ext cx="1890261" cy="1133275"/>
            <a:chOff x="-47500" y="8661596"/>
            <a:chExt cx="1890261" cy="1133275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995794" y="8665227"/>
              <a:ext cx="750186" cy="920594"/>
              <a:chOff x="47625" y="8683146"/>
              <a:chExt cx="750186" cy="920594"/>
            </a:xfrm>
          </p:grpSpPr>
          <p:pic>
            <p:nvPicPr>
              <p:cNvPr id="57" name="Picture 6" descr="資料作成に】SDGsのロゴやアイコンのPDFやExcelデータ | KOBOLOG"/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93" t="10379" r="8057" b="6145"/>
              <a:stretch/>
            </p:blipFill>
            <p:spPr bwMode="auto">
              <a:xfrm>
                <a:off x="47625" y="8683146"/>
                <a:ext cx="749299" cy="750415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58" name="Picture 8" descr="SDGs。webサイトにおけるロゴやアイコンの利用条件。"/>
              <p:cNvPicPr>
                <a:picLocks noChangeAspect="1" noChangeArrowheads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01" t="34849" r="8560" b="32287"/>
              <a:stretch/>
            </p:blipFill>
            <p:spPr bwMode="auto">
              <a:xfrm>
                <a:off x="48813" y="9425407"/>
                <a:ext cx="748998" cy="178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12" descr="沖縄県立沖縄水産高等学校"/>
            <p:cNvPicPr>
              <a:picLocks noChangeAspect="1" noChangeArrowheads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2" t="6979" r="8217" b="6736"/>
            <a:stretch/>
          </p:blipFill>
          <p:spPr bwMode="auto">
            <a:xfrm>
              <a:off x="14910" y="8661596"/>
              <a:ext cx="811787" cy="918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直線コネクタ 54"/>
            <p:cNvCxnSpPr/>
            <p:nvPr/>
          </p:nvCxnSpPr>
          <p:spPr>
            <a:xfrm>
              <a:off x="881269" y="8678307"/>
              <a:ext cx="0" cy="92987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-47500" y="9625594"/>
              <a:ext cx="189026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 smtClean="0">
                  <a:latin typeface="+mn-ea"/>
                </a:rPr>
                <a:t>私たちは持続可能な開発目標（</a:t>
              </a:r>
              <a:r>
                <a:rPr kumimoji="1" lang="en-US" altLang="ja-JP" sz="500" dirty="0" smtClean="0">
                  <a:latin typeface="+mn-ea"/>
                </a:rPr>
                <a:t>SDGs</a:t>
              </a:r>
              <a:r>
                <a:rPr kumimoji="1" lang="ja-JP" altLang="en-US" sz="500" dirty="0" smtClean="0">
                  <a:latin typeface="+mn-ea"/>
                </a:rPr>
                <a:t>）を支援しています。</a:t>
              </a:r>
              <a:endParaRPr kumimoji="1" lang="ja-JP" altLang="en-US" sz="500" dirty="0">
                <a:latin typeface="+mn-ea"/>
              </a:endParaRP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8CA9A85-3C12-413D-93DE-4F198E760841}"/>
              </a:ext>
            </a:extLst>
          </p:cNvPr>
          <p:cNvSpPr txBox="1"/>
          <p:nvPr/>
        </p:nvSpPr>
        <p:spPr>
          <a:xfrm>
            <a:off x="2712532" y="9616662"/>
            <a:ext cx="1586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Pterocaesio</a:t>
            </a:r>
            <a:r>
              <a:rPr kumimoji="1" lang="en-US" altLang="ja-JP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digramma</a:t>
            </a:r>
            <a:endParaRPr kumimoji="1" lang="ja-JP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2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5246898-F0B2-4711-A03A-CEB2DF335136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75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F6B645D-A8BD-448B-8A18-826DBF45C5E5}"/>
              </a:ext>
            </a:extLst>
          </p:cNvPr>
          <p:cNvSpPr/>
          <p:nvPr/>
        </p:nvSpPr>
        <p:spPr>
          <a:xfrm>
            <a:off x="132518" y="8865068"/>
            <a:ext cx="6592961" cy="8809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B9258F2-4500-477B-8653-5B43E45C78A9}"/>
              </a:ext>
            </a:extLst>
          </p:cNvPr>
          <p:cNvGrpSpPr/>
          <p:nvPr/>
        </p:nvGrpSpPr>
        <p:grpSpPr>
          <a:xfrm>
            <a:off x="120948" y="8865068"/>
            <a:ext cx="906934" cy="880913"/>
            <a:chOff x="-4982817" y="808382"/>
            <a:chExt cx="2399866" cy="2279375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3014694B-E984-4E29-90B9-A96935B76445}"/>
                </a:ext>
              </a:extLst>
            </p:cNvPr>
            <p:cNvSpPr/>
            <p:nvPr/>
          </p:nvSpPr>
          <p:spPr>
            <a:xfrm>
              <a:off x="-4982817" y="808383"/>
              <a:ext cx="1205947" cy="1139687"/>
            </a:xfrm>
            <a:prstGeom prst="rect">
              <a:avLst/>
            </a:prstGeom>
            <a:solidFill>
              <a:srgbClr val="518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80D4A100-D29D-47AD-A97D-B35344017CBA}"/>
                </a:ext>
              </a:extLst>
            </p:cNvPr>
            <p:cNvSpPr/>
            <p:nvPr/>
          </p:nvSpPr>
          <p:spPr>
            <a:xfrm>
              <a:off x="-3790871" y="808382"/>
              <a:ext cx="1205947" cy="1139687"/>
            </a:xfrm>
            <a:prstGeom prst="rect">
              <a:avLst/>
            </a:prstGeom>
            <a:solidFill>
              <a:srgbClr val="E0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B885837-BD0B-437A-8426-3987D8E494F8}"/>
                </a:ext>
              </a:extLst>
            </p:cNvPr>
            <p:cNvSpPr/>
            <p:nvPr/>
          </p:nvSpPr>
          <p:spPr>
            <a:xfrm>
              <a:off x="-3788898" y="1948070"/>
              <a:ext cx="1205947" cy="1139687"/>
            </a:xfrm>
            <a:prstGeom prst="rect">
              <a:avLst/>
            </a:prstGeom>
            <a:solidFill>
              <a:srgbClr val="518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277EF46-91CB-4766-89C7-4628615C0BA7}"/>
                </a:ext>
              </a:extLst>
            </p:cNvPr>
            <p:cNvSpPr/>
            <p:nvPr/>
          </p:nvSpPr>
          <p:spPr>
            <a:xfrm>
              <a:off x="-4980844" y="1948070"/>
              <a:ext cx="1205947" cy="1139687"/>
            </a:xfrm>
            <a:prstGeom prst="rect">
              <a:avLst/>
            </a:prstGeom>
            <a:solidFill>
              <a:srgbClr val="E0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67D64EE-C7EA-49FB-9748-E8CDF715A60B}"/>
              </a:ext>
            </a:extLst>
          </p:cNvPr>
          <p:cNvSpPr txBox="1"/>
          <p:nvPr/>
        </p:nvSpPr>
        <p:spPr>
          <a:xfrm>
            <a:off x="84748" y="8854936"/>
            <a:ext cx="1034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生 物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特 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353BDCE-0C3F-49BC-A3E5-D83A258E3904}"/>
              </a:ext>
            </a:extLst>
          </p:cNvPr>
          <p:cNvSpPr txBox="1"/>
          <p:nvPr/>
        </p:nvSpPr>
        <p:spPr>
          <a:xfrm>
            <a:off x="1049385" y="8855543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タカサゴ</a:t>
            </a:r>
            <a:endParaRPr kumimoji="1"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3988620-21E2-44C4-AE72-455D8E846B5F}"/>
              </a:ext>
            </a:extLst>
          </p:cNvPr>
          <p:cNvSpPr/>
          <p:nvPr/>
        </p:nvSpPr>
        <p:spPr>
          <a:xfrm>
            <a:off x="1072895" y="9264413"/>
            <a:ext cx="3195263" cy="53236"/>
          </a:xfrm>
          <a:prstGeom prst="rect">
            <a:avLst/>
          </a:prstGeom>
          <a:solidFill>
            <a:srgbClr val="D5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D2F4D6-406D-48A4-89A8-99C785F0107D}"/>
              </a:ext>
            </a:extLst>
          </p:cNvPr>
          <p:cNvSpPr txBox="1"/>
          <p:nvPr/>
        </p:nvSpPr>
        <p:spPr>
          <a:xfrm>
            <a:off x="1039091" y="9317125"/>
            <a:ext cx="378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</a:rPr>
              <a:t>タカサゴ科。沖縄県の県魚である。沿岸のサンゴ礁域や岩礁域周辺に</a:t>
            </a:r>
            <a:endParaRPr kumimoji="1" lang="en-US" altLang="ja-JP" sz="900" dirty="0" smtClean="0">
              <a:solidFill>
                <a:schemeClr val="bg1"/>
              </a:solidFill>
            </a:endParaRPr>
          </a:p>
          <a:p>
            <a:r>
              <a:rPr kumimoji="1" lang="ja-JP" altLang="en-US" sz="900" dirty="0" smtClean="0">
                <a:solidFill>
                  <a:schemeClr val="bg1"/>
                </a:solidFill>
              </a:rPr>
              <a:t>生息する。塩焼きや煮付けなどと調理される。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8CA9A85-3C12-413D-93DE-4F198E760841}"/>
              </a:ext>
            </a:extLst>
          </p:cNvPr>
          <p:cNvSpPr txBox="1"/>
          <p:nvPr/>
        </p:nvSpPr>
        <p:spPr>
          <a:xfrm>
            <a:off x="2258769" y="8957210"/>
            <a:ext cx="205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Pterocaesio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digramma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0947" y="124362"/>
            <a:ext cx="6592295" cy="2376044"/>
          </a:xfrm>
          <a:prstGeom prst="rect">
            <a:avLst/>
          </a:prstGeom>
          <a:solidFill>
            <a:srgbClr val="D5D6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A812F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0948" y="2591106"/>
            <a:ext cx="4051117" cy="2688504"/>
          </a:xfrm>
          <a:prstGeom prst="rect">
            <a:avLst/>
          </a:prstGeom>
          <a:solidFill>
            <a:srgbClr val="D5D6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293013" y="2599919"/>
            <a:ext cx="2420230" cy="2679690"/>
          </a:xfrm>
          <a:prstGeom prst="rect">
            <a:avLst/>
          </a:prstGeom>
          <a:solidFill>
            <a:srgbClr val="D5D6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32518" y="5370310"/>
            <a:ext cx="4039548" cy="3358981"/>
          </a:xfrm>
          <a:prstGeom prst="rect">
            <a:avLst/>
          </a:prstGeom>
          <a:solidFill>
            <a:srgbClr val="D5D6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E4B0B77-E147-4575-8E02-D461C0F1C957}"/>
              </a:ext>
            </a:extLst>
          </p:cNvPr>
          <p:cNvSpPr txBox="1"/>
          <p:nvPr/>
        </p:nvSpPr>
        <p:spPr>
          <a:xfrm>
            <a:off x="100593" y="2632829"/>
            <a:ext cx="40951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b="1" dirty="0" smtClean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シラヒゲウニ人工受精（２，</a:t>
            </a:r>
            <a:r>
              <a:rPr kumimoji="1" lang="en-US" altLang="ja-JP" sz="2000" b="1" dirty="0" smtClean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年）</a:t>
            </a:r>
            <a:endParaRPr kumimoji="1" lang="en-US" altLang="ja-JP" sz="2000" b="1" dirty="0"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F8D3F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293013" y="5370310"/>
            <a:ext cx="2431365" cy="3355795"/>
          </a:xfrm>
          <a:prstGeom prst="rect">
            <a:avLst/>
          </a:prstGeom>
          <a:solidFill>
            <a:srgbClr val="D5D6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F545656-0ABB-42E7-A48D-D7041D1A4653}"/>
              </a:ext>
            </a:extLst>
          </p:cNvPr>
          <p:cNvSpPr txBox="1"/>
          <p:nvPr/>
        </p:nvSpPr>
        <p:spPr>
          <a:xfrm>
            <a:off x="4269203" y="2605005"/>
            <a:ext cx="243136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b="1" dirty="0" smtClean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セリ見学（１年</a:t>
            </a:r>
            <a:r>
              <a:rPr kumimoji="1" lang="ja-JP" altLang="en-US" sz="2400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F545656-0ABB-42E7-A48D-D7041D1A4653}"/>
              </a:ext>
            </a:extLst>
          </p:cNvPr>
          <p:cNvSpPr txBox="1"/>
          <p:nvPr/>
        </p:nvSpPr>
        <p:spPr>
          <a:xfrm>
            <a:off x="4287445" y="5415758"/>
            <a:ext cx="243136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b="1" dirty="0" smtClean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ビーチクリーン活動（２年</a:t>
            </a:r>
            <a:r>
              <a:rPr kumimoji="1" lang="ja-JP" altLang="en-US" sz="2400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45656-0ABB-42E7-A48D-D7041D1A4653}"/>
              </a:ext>
            </a:extLst>
          </p:cNvPr>
          <p:cNvSpPr txBox="1"/>
          <p:nvPr/>
        </p:nvSpPr>
        <p:spPr>
          <a:xfrm>
            <a:off x="102131" y="5430762"/>
            <a:ext cx="408731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b="1" dirty="0" smtClean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栽培漁業センター見学（３年</a:t>
            </a:r>
            <a:r>
              <a:rPr kumimoji="1" lang="ja-JP" altLang="en-US" sz="2400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8558" y="3121390"/>
            <a:ext cx="403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2518" y="3064887"/>
            <a:ext cx="401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シラヒゲウニは沖縄の水産資源の１つです。</a:t>
            </a:r>
            <a:endParaRPr kumimoji="1" lang="en-US" altLang="ja-JP" sz="1200" b="1" dirty="0" smtClean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本校ではシラヒゲウニの種苗生産を行い、受精卵から稚ウニまで育成させ、</a:t>
            </a:r>
            <a:r>
              <a:rPr kumimoji="1" lang="en-US" altLang="ja-JP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3</a:t>
            </a:r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年生では放流活動も行っています。</a:t>
            </a:r>
            <a:endParaRPr kumimoji="1" lang="en-US" altLang="ja-JP" sz="1200" b="1" dirty="0" smtClean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8558" y="5904164"/>
            <a:ext cx="401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本部町にある栽培漁業センターの見学から、沖縄県</a:t>
            </a:r>
            <a:r>
              <a:rPr kumimoji="1" lang="ja-JP" altLang="en-US" sz="1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の栽培漁業・種苗生産の現状を学び、知識・理解を</a:t>
            </a:r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深めます。</a:t>
            </a:r>
            <a:endParaRPr kumimoji="1" lang="en-US" altLang="ja-JP" sz="1200" b="1" dirty="0" smtClean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87444" y="3069936"/>
            <a:ext cx="24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沖縄県</a:t>
            </a:r>
            <a:r>
              <a:rPr kumimoji="1" lang="ja-JP" altLang="en-US" sz="1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近海で水揚げされる魚種、漁協の役割、流通のしくみなどについてより深く</a:t>
            </a:r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学びます。</a:t>
            </a:r>
            <a:endParaRPr kumimoji="1" lang="en-US" altLang="ja-JP" sz="1200" b="1" dirty="0" smtClean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87444" y="6256887"/>
            <a:ext cx="2413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清掃</a:t>
            </a:r>
            <a:r>
              <a:rPr kumimoji="1" lang="ja-JP" altLang="en-US" sz="1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活動を</a:t>
            </a:r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通し、自然</a:t>
            </a:r>
            <a:r>
              <a:rPr kumimoji="1" lang="ja-JP" altLang="en-US" sz="1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保護の観点から海洋環境に関する興味・関心を高め理解を</a:t>
            </a:r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深めます。</a:t>
            </a:r>
            <a:endParaRPr kumimoji="1" lang="ja-JP" altLang="en-US" sz="12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endParaRPr kumimoji="1" lang="en-US" altLang="ja-JP" sz="1200" b="1" dirty="0" smtClean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47" b="10302"/>
          <a:stretch/>
        </p:blipFill>
        <p:spPr>
          <a:xfrm>
            <a:off x="41403" y="1100739"/>
            <a:ext cx="2120772" cy="146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7" r="4647"/>
          <a:stretch/>
        </p:blipFill>
        <p:spPr>
          <a:xfrm>
            <a:off x="2053001" y="1070223"/>
            <a:ext cx="2242774" cy="150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/>
          <a:stretch/>
        </p:blipFill>
        <p:spPr>
          <a:xfrm>
            <a:off x="4191000" y="54683"/>
            <a:ext cx="2589396" cy="250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108557" y="543120"/>
            <a:ext cx="417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宮古島海洋宿泊実習は３泊４日の海洋実習です。</a:t>
            </a:r>
            <a:endParaRPr kumimoji="1" lang="en-US" altLang="ja-JP" sz="1200" b="1" dirty="0" smtClean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r>
              <a:rPr kumimoji="1" lang="ja-JP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普段の学校の実習とは異なるフィールドで、生息する生物の違いを感じ、生態系の豊かさを学びます。</a:t>
            </a:r>
            <a:endParaRPr kumimoji="1" lang="en-US" altLang="ja-JP" sz="1200" b="1" dirty="0" smtClean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037A3B-7A04-4BEA-8078-43A76236EDC1}"/>
              </a:ext>
            </a:extLst>
          </p:cNvPr>
          <p:cNvSpPr txBox="1"/>
          <p:nvPr/>
        </p:nvSpPr>
        <p:spPr>
          <a:xfrm>
            <a:off x="76902" y="108423"/>
            <a:ext cx="406350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b="1" dirty="0" smtClean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宮古島海洋宿泊実習（</a:t>
            </a:r>
            <a:r>
              <a:rPr kumimoji="1" lang="en-US" altLang="ja-JP" sz="2400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400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8D3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年）</a:t>
            </a:r>
            <a:endParaRPr kumimoji="1" lang="en-US" altLang="ja-JP" sz="2400" b="1" dirty="0"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F8D3F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" r="8297" b="-696"/>
          <a:stretch/>
        </p:blipFill>
        <p:spPr>
          <a:xfrm>
            <a:off x="4052447" y="1793675"/>
            <a:ext cx="696214" cy="506646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" y="1974654"/>
            <a:ext cx="717470" cy="478796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13" y="1245954"/>
            <a:ext cx="674004" cy="505504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27" y="1956702"/>
            <a:ext cx="551549" cy="413662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22530"/>
          <a:stretch/>
        </p:blipFill>
        <p:spPr>
          <a:xfrm rot="5400000">
            <a:off x="452205" y="3461115"/>
            <a:ext cx="1510788" cy="20012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" b="11096"/>
          <a:stretch/>
        </p:blipFill>
        <p:spPr>
          <a:xfrm>
            <a:off x="2282679" y="3717176"/>
            <a:ext cx="1832121" cy="129341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3851" r="4624"/>
          <a:stretch/>
        </p:blipFill>
        <p:spPr>
          <a:xfrm>
            <a:off x="4372258" y="6913425"/>
            <a:ext cx="1121260" cy="79110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36" y="6913425"/>
            <a:ext cx="1054806" cy="79110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2" y="7789093"/>
            <a:ext cx="1082091" cy="81156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89" y="3679440"/>
            <a:ext cx="1008761" cy="75657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2" y="3675492"/>
            <a:ext cx="1013476" cy="76010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61" y="4492069"/>
            <a:ext cx="1015893" cy="76191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2" y="4470755"/>
            <a:ext cx="1039394" cy="77954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3945" r="15363" b="33961"/>
          <a:stretch/>
        </p:blipFill>
        <p:spPr>
          <a:xfrm>
            <a:off x="5200450" y="4145491"/>
            <a:ext cx="630507" cy="454947"/>
          </a:xfrm>
          <a:prstGeom prst="ellipse">
            <a:avLst/>
          </a:prstGeom>
          <a:ln w="28575">
            <a:solidFill>
              <a:srgbClr val="FFC000"/>
            </a:solidFill>
          </a:ln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54" y="3619098"/>
            <a:ext cx="470148" cy="352611"/>
          </a:xfrm>
          <a:prstGeom prst="roundRect">
            <a:avLst>
              <a:gd name="adj" fmla="val 49904"/>
            </a:avLst>
          </a:prstGeom>
          <a:ln>
            <a:solidFill>
              <a:srgbClr val="FFC000"/>
            </a:solidFill>
          </a:ln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99" y="4145491"/>
            <a:ext cx="579034" cy="434276"/>
          </a:xfrm>
          <a:prstGeom prst="roundRect">
            <a:avLst>
              <a:gd name="adj" fmla="val 50000"/>
            </a:avLst>
          </a:prstGeom>
          <a:ln w="28575">
            <a:solidFill>
              <a:srgbClr val="FFC000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"/>
          <a:stretch/>
        </p:blipFill>
        <p:spPr>
          <a:xfrm>
            <a:off x="5585737" y="7783223"/>
            <a:ext cx="1043664" cy="81743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90" y="7478450"/>
            <a:ext cx="728591" cy="546444"/>
          </a:xfrm>
          <a:prstGeom prst="roundRect">
            <a:avLst>
              <a:gd name="adj" fmla="val 50000"/>
            </a:avLst>
          </a:prstGeom>
          <a:ln w="28575">
            <a:solidFill>
              <a:srgbClr val="00B0F0"/>
            </a:solidFill>
          </a:ln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1" y="6392085"/>
            <a:ext cx="1920509" cy="1440382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83" y="6375962"/>
            <a:ext cx="1954918" cy="1466188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" y="7873313"/>
            <a:ext cx="1095472" cy="82160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54" y="7874023"/>
            <a:ext cx="1094526" cy="820894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/>
          <a:stretch/>
        </p:blipFill>
        <p:spPr>
          <a:xfrm>
            <a:off x="2516980" y="7873313"/>
            <a:ext cx="900721" cy="821604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8623" y="7968067"/>
            <a:ext cx="830685" cy="623014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6264" b="37176"/>
          <a:stretch/>
        </p:blipFill>
        <p:spPr>
          <a:xfrm>
            <a:off x="4692506" y="8861347"/>
            <a:ext cx="2033345" cy="8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3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337</Words>
  <Application>Microsoft Office PowerPoint</Application>
  <PresentationFormat>A4 210 x 297 mm</PresentationFormat>
  <Paragraphs>43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zoology2010@yahoo.co.jp</dc:creator>
  <cp:lastModifiedBy>kenpc</cp:lastModifiedBy>
  <cp:revision>87</cp:revision>
  <cp:lastPrinted>2021-09-28T03:22:50Z</cp:lastPrinted>
  <dcterms:created xsi:type="dcterms:W3CDTF">2021-08-16T10:36:48Z</dcterms:created>
  <dcterms:modified xsi:type="dcterms:W3CDTF">2021-09-28T03:25:11Z</dcterms:modified>
</cp:coreProperties>
</file>