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906000" cy="6858000" type="A4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75724-3920-4DED-9D09-2E0C6870C2F4}" type="datetimeFigureOut">
              <a:rPr kumimoji="1" lang="ja-JP" altLang="en-US" smtClean="0"/>
              <a:t>2021/2/24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9691"/>
            <a:ext cx="5388610" cy="38861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B680E-1DAC-4D5B-9F5E-1EDCA5C9EBD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67118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4"/>
            <a:ext cx="84201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1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7" indent="0" algn="ctr">
              <a:buNone/>
              <a:defRPr sz="2000"/>
            </a:lvl2pPr>
            <a:lvl3pPr marL="914353" indent="0" algn="ctr">
              <a:buNone/>
              <a:defRPr sz="1800"/>
            </a:lvl3pPr>
            <a:lvl4pPr marL="1371530" indent="0" algn="ctr">
              <a:buNone/>
              <a:defRPr sz="1600"/>
            </a:lvl4pPr>
            <a:lvl5pPr marL="1828706" indent="0" algn="ctr">
              <a:buNone/>
              <a:defRPr sz="1600"/>
            </a:lvl5pPr>
            <a:lvl6pPr marL="2285882" indent="0" algn="ctr">
              <a:buNone/>
              <a:defRPr sz="1600"/>
            </a:lvl6pPr>
            <a:lvl7pPr marL="2743059" indent="0" algn="ctr">
              <a:buNone/>
              <a:defRPr sz="1600"/>
            </a:lvl7pPr>
            <a:lvl8pPr marL="3200235" indent="0" algn="ctr">
              <a:buNone/>
              <a:defRPr sz="1600"/>
            </a:lvl8pPr>
            <a:lvl9pPr marL="3657412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DA3E-8634-4E13-9A62-2C4240827464}" type="datetimeFigureOut">
              <a:rPr kumimoji="1" lang="ja-JP" altLang="en-US" smtClean="0"/>
              <a:t>2021/2/24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5C04-FBC1-4FF6-9171-2BC57387677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2540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DA3E-8634-4E13-9A62-2C4240827464}" type="datetimeFigureOut">
              <a:rPr kumimoji="1" lang="ja-JP" altLang="en-US" smtClean="0"/>
              <a:t>2021/2/24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5C04-FBC1-4FF6-9171-2BC57387677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128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9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DA3E-8634-4E13-9A62-2C4240827464}" type="datetimeFigureOut">
              <a:rPr kumimoji="1" lang="ja-JP" altLang="en-US" smtClean="0"/>
              <a:t>2021/2/24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5C04-FBC1-4FF6-9171-2BC57387677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015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DA3E-8634-4E13-9A62-2C4240827464}" type="datetimeFigureOut">
              <a:rPr kumimoji="1" lang="ja-JP" altLang="en-US" smtClean="0"/>
              <a:t>2021/2/24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5C04-FBC1-4FF6-9171-2BC57387677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494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1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6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7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DA3E-8634-4E13-9A62-2C4240827464}" type="datetimeFigureOut">
              <a:rPr kumimoji="1" lang="ja-JP" altLang="en-US" smtClean="0"/>
              <a:t>2021/2/24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5C04-FBC1-4FF6-9171-2BC57387677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998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9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DA3E-8634-4E13-9A62-2C4240827464}" type="datetimeFigureOut">
              <a:rPr kumimoji="1" lang="ja-JP" altLang="en-US" smtClean="0"/>
              <a:t>2021/2/24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5C04-FBC1-4FF6-9171-2BC57387677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8394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365128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0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2" indent="0">
              <a:buNone/>
              <a:defRPr sz="1600" b="1"/>
            </a:lvl6pPr>
            <a:lvl7pPr marL="2743059" indent="0">
              <a:buNone/>
              <a:defRPr sz="1600" b="1"/>
            </a:lvl7pPr>
            <a:lvl8pPr marL="3200235" indent="0">
              <a:buNone/>
              <a:defRPr sz="1600" b="1"/>
            </a:lvl8pPr>
            <a:lvl9pPr marL="3657412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0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2" indent="0">
              <a:buNone/>
              <a:defRPr sz="1600" b="1"/>
            </a:lvl6pPr>
            <a:lvl7pPr marL="2743059" indent="0">
              <a:buNone/>
              <a:defRPr sz="1600" b="1"/>
            </a:lvl7pPr>
            <a:lvl8pPr marL="3200235" indent="0">
              <a:buNone/>
              <a:defRPr sz="1600" b="1"/>
            </a:lvl8pPr>
            <a:lvl9pPr marL="3657412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DA3E-8634-4E13-9A62-2C4240827464}" type="datetimeFigureOut">
              <a:rPr kumimoji="1" lang="ja-JP" altLang="en-US" smtClean="0"/>
              <a:t>2021/2/24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5C04-FBC1-4FF6-9171-2BC57387677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571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DA3E-8634-4E13-9A62-2C4240827464}" type="datetimeFigureOut">
              <a:rPr kumimoji="1" lang="ja-JP" altLang="en-US" smtClean="0"/>
              <a:t>2021/2/24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5C04-FBC1-4FF6-9171-2BC57387677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780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DA3E-8634-4E13-9A62-2C4240827464}" type="datetimeFigureOut">
              <a:rPr kumimoji="1" lang="ja-JP" altLang="en-US" smtClean="0"/>
              <a:t>2021/2/24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5C04-FBC1-4FF6-9171-2BC57387677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62924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7" indent="0">
              <a:buNone/>
              <a:defRPr sz="1400"/>
            </a:lvl2pPr>
            <a:lvl3pPr marL="914353" indent="0">
              <a:buNone/>
              <a:defRPr sz="1200"/>
            </a:lvl3pPr>
            <a:lvl4pPr marL="1371530" indent="0">
              <a:buNone/>
              <a:defRPr sz="1000"/>
            </a:lvl4pPr>
            <a:lvl5pPr marL="1828706" indent="0">
              <a:buNone/>
              <a:defRPr sz="1000"/>
            </a:lvl5pPr>
            <a:lvl6pPr marL="2285882" indent="0">
              <a:buNone/>
              <a:defRPr sz="1000"/>
            </a:lvl6pPr>
            <a:lvl7pPr marL="2743059" indent="0">
              <a:buNone/>
              <a:defRPr sz="1000"/>
            </a:lvl7pPr>
            <a:lvl8pPr marL="3200235" indent="0">
              <a:buNone/>
              <a:defRPr sz="1000"/>
            </a:lvl8pPr>
            <a:lvl9pPr marL="3657412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DA3E-8634-4E13-9A62-2C4240827464}" type="datetimeFigureOut">
              <a:rPr kumimoji="1" lang="ja-JP" altLang="en-US" smtClean="0"/>
              <a:t>2021/2/24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5C04-FBC1-4FF6-9171-2BC57387677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7028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2" indent="0">
              <a:buNone/>
              <a:defRPr sz="2000"/>
            </a:lvl6pPr>
            <a:lvl7pPr marL="2743059" indent="0">
              <a:buNone/>
              <a:defRPr sz="2000"/>
            </a:lvl7pPr>
            <a:lvl8pPr marL="3200235" indent="0">
              <a:buNone/>
              <a:defRPr sz="2000"/>
            </a:lvl8pPr>
            <a:lvl9pPr marL="3657412" indent="0">
              <a:buNone/>
              <a:defRPr sz="20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7" indent="0">
              <a:buNone/>
              <a:defRPr sz="1400"/>
            </a:lvl2pPr>
            <a:lvl3pPr marL="914353" indent="0">
              <a:buNone/>
              <a:defRPr sz="1200"/>
            </a:lvl3pPr>
            <a:lvl4pPr marL="1371530" indent="0">
              <a:buNone/>
              <a:defRPr sz="1000"/>
            </a:lvl4pPr>
            <a:lvl5pPr marL="1828706" indent="0">
              <a:buNone/>
              <a:defRPr sz="1000"/>
            </a:lvl5pPr>
            <a:lvl6pPr marL="2285882" indent="0">
              <a:buNone/>
              <a:defRPr sz="1000"/>
            </a:lvl6pPr>
            <a:lvl7pPr marL="2743059" indent="0">
              <a:buNone/>
              <a:defRPr sz="1000"/>
            </a:lvl7pPr>
            <a:lvl8pPr marL="3200235" indent="0">
              <a:buNone/>
              <a:defRPr sz="1000"/>
            </a:lvl8pPr>
            <a:lvl9pPr marL="3657412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DA3E-8634-4E13-9A62-2C4240827464}" type="datetimeFigureOut">
              <a:rPr kumimoji="1" lang="ja-JP" altLang="en-US" smtClean="0"/>
              <a:t>2021/2/24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5C04-FBC1-4FF6-9171-2BC57387677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8680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3DA3E-8634-4E13-9A62-2C4240827464}" type="datetimeFigureOut">
              <a:rPr kumimoji="1" lang="ja-JP" altLang="en-US" smtClean="0"/>
              <a:t>2021/2/24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25C04-FBC1-4FF6-9171-2BC57387677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2886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53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8" indent="-228588" algn="l" defTabSz="91435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4" indent="-228588" algn="l" defTabSz="91435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1" indent="-228588" algn="l" defTabSz="91435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18" indent="-228588" algn="l" defTabSz="91435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4" indent="-228588" algn="l" defTabSz="91435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1" indent="-228588" algn="l" defTabSz="91435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7" indent="-228588" algn="l" defTabSz="91435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3" indent="-228588" algn="l" defTabSz="91435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0" indent="-228588" algn="l" defTabSz="91435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2" algn="l" defTabSz="91435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59" algn="l" defTabSz="91435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5" algn="l" defTabSz="91435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2" algn="l" defTabSz="91435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4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114336" y="929864"/>
            <a:ext cx="9675754" cy="8960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海邦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丸５世が平成１４年３月１９日に竣工し、沖水の本科</a:t>
            </a:r>
            <a:r>
              <a:rPr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海洋技術科</a:t>
            </a:r>
            <a:r>
              <a:rPr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生・専攻科</a:t>
            </a:r>
            <a:r>
              <a:rPr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漁業科・機関科</a:t>
            </a:r>
            <a:r>
              <a:rPr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生、宮古総合実業高校の生徒</a:t>
            </a:r>
            <a:r>
              <a:rPr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海洋科学科</a:t>
            </a:r>
            <a:r>
              <a:rPr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など、たくさんの生徒を載せて約１９年間乗船実習を行い、長い航海を終えました。</a:t>
            </a:r>
            <a:endParaRPr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新海邦丸は全国トップクラスの大きさの実習艇となり、より多くの生徒が１度に乗船することが可能となりました。</a:t>
            </a:r>
            <a:endParaRPr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60901" y="43319"/>
            <a:ext cx="64171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海洋技術科実習風景</a:t>
            </a:r>
            <a:endParaRPr lang="en-US" altLang="ja-JP" sz="54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7124577" y="361026"/>
            <a:ext cx="320693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3200" b="1" u="sng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2021.2.5</a:t>
            </a:r>
            <a:endParaRPr lang="en-US" altLang="ja-JP" sz="3200" b="1" u="sng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  <a14:imgEffect>
                      <a14:sharpenSoften amount="-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2" y="17194"/>
            <a:ext cx="826172" cy="886547"/>
          </a:xfrm>
          <a:prstGeom prst="rect">
            <a:avLst/>
          </a:prstGeom>
        </p:spPr>
      </p:pic>
      <p:sp>
        <p:nvSpPr>
          <p:cNvPr id="22" name="正方形/長方形 21"/>
          <p:cNvSpPr/>
          <p:nvPr/>
        </p:nvSpPr>
        <p:spPr>
          <a:xfrm>
            <a:off x="7272542" y="-35672"/>
            <a:ext cx="315162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3200" b="1" u="sng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in </a:t>
            </a:r>
            <a:r>
              <a:rPr lang="ja-JP" altLang="en-US" sz="3200" b="1" u="sng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糸満漁港</a:t>
            </a:r>
            <a:endParaRPr lang="en-US" altLang="ja-JP" sz="2900" b="1" u="sng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10"/>
          <a:stretch/>
        </p:blipFill>
        <p:spPr>
          <a:xfrm>
            <a:off x="5394960" y="1893765"/>
            <a:ext cx="4430151" cy="278273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2" y="1893765"/>
            <a:ext cx="4430150" cy="280794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右矢印 7"/>
          <p:cNvSpPr/>
          <p:nvPr/>
        </p:nvSpPr>
        <p:spPr>
          <a:xfrm>
            <a:off x="4781006" y="2886891"/>
            <a:ext cx="391885" cy="979715"/>
          </a:xfrm>
          <a:prstGeom prst="rightArrow">
            <a:avLst/>
          </a:prstGeom>
          <a:solidFill>
            <a:srgbClr val="FFC000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306213"/>
              </p:ext>
            </p:extLst>
          </p:nvPr>
        </p:nvGraphicFramePr>
        <p:xfrm>
          <a:off x="101272" y="4795646"/>
          <a:ext cx="4430150" cy="19752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34742">
                  <a:extLst>
                    <a:ext uri="{9D8B030D-6E8A-4147-A177-3AD203B41FA5}">
                      <a16:colId xmlns:a16="http://schemas.microsoft.com/office/drawing/2014/main" val="2999067544"/>
                    </a:ext>
                  </a:extLst>
                </a:gridCol>
                <a:gridCol w="3095408">
                  <a:extLst>
                    <a:ext uri="{9D8B030D-6E8A-4147-A177-3AD203B41FA5}">
                      <a16:colId xmlns:a16="http://schemas.microsoft.com/office/drawing/2014/main" val="3298050191"/>
                    </a:ext>
                  </a:extLst>
                </a:gridCol>
              </a:tblGrid>
              <a:tr h="4938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名称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海邦丸５世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2393096"/>
                  </a:ext>
                </a:extLst>
              </a:tr>
              <a:tr h="4938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全長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５６．９７ｍ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9641302"/>
                  </a:ext>
                </a:extLst>
              </a:tr>
              <a:tr h="4938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総トン数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４９９トン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0020794"/>
                  </a:ext>
                </a:extLst>
              </a:tr>
              <a:tr h="493809">
                <a:tc>
                  <a:txBody>
                    <a:bodyPr/>
                    <a:lstStyle/>
                    <a:p>
                      <a:pPr marL="0" marR="0" indent="0" algn="ctr" defTabSz="9143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生徒搭載人数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４８名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3544751"/>
                  </a:ext>
                </a:extLst>
              </a:tr>
            </a:tbl>
          </a:graphicData>
        </a:graphic>
      </p:graphicFrame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848433"/>
              </p:ext>
            </p:extLst>
          </p:nvPr>
        </p:nvGraphicFramePr>
        <p:xfrm>
          <a:off x="5394960" y="4795646"/>
          <a:ext cx="4430151" cy="19752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34742">
                  <a:extLst>
                    <a:ext uri="{9D8B030D-6E8A-4147-A177-3AD203B41FA5}">
                      <a16:colId xmlns:a16="http://schemas.microsoft.com/office/drawing/2014/main" val="2999067544"/>
                    </a:ext>
                  </a:extLst>
                </a:gridCol>
                <a:gridCol w="3095409">
                  <a:extLst>
                    <a:ext uri="{9D8B030D-6E8A-4147-A177-3AD203B41FA5}">
                      <a16:colId xmlns:a16="http://schemas.microsoft.com/office/drawing/2014/main" val="3298050191"/>
                    </a:ext>
                  </a:extLst>
                </a:gridCol>
              </a:tblGrid>
              <a:tr h="4938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名称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海邦</a:t>
                      </a:r>
                      <a:r>
                        <a:rPr kumimoji="1" lang="ja-JP" altLang="en-US" dirty="0" smtClean="0"/>
                        <a:t>丸</a:t>
                      </a:r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2393096"/>
                  </a:ext>
                </a:extLst>
              </a:tr>
              <a:tr h="4938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全長</a:t>
                      </a:r>
                      <a:endParaRPr kumimoji="1" lang="en-US" altLang="ja-JP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６５．４８ｍ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9641302"/>
                  </a:ext>
                </a:extLst>
              </a:tr>
              <a:tr h="4938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総トン数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６９９トン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0020794"/>
                  </a:ext>
                </a:extLst>
              </a:tr>
              <a:tr h="4938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生徒搭載人数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６２名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3544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4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1236</TotalTime>
  <Words>119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101</cp:revision>
  <cp:lastPrinted>2021-02-24T08:03:07Z</cp:lastPrinted>
  <dcterms:created xsi:type="dcterms:W3CDTF">2020-04-09T07:23:20Z</dcterms:created>
  <dcterms:modified xsi:type="dcterms:W3CDTF">2021-02-24T08:12:30Z</dcterms:modified>
</cp:coreProperties>
</file>